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66" r:id="rId4"/>
    <p:sldId id="257" r:id="rId5"/>
    <p:sldId id="258" r:id="rId6"/>
    <p:sldId id="259" r:id="rId7"/>
    <p:sldId id="260" r:id="rId8"/>
    <p:sldId id="267" r:id="rId9"/>
    <p:sldId id="268" r:id="rId10"/>
    <p:sldId id="270" r:id="rId11"/>
    <p:sldId id="269" r:id="rId12"/>
    <p:sldId id="271" r:id="rId13"/>
    <p:sldId id="272" r:id="rId14"/>
    <p:sldId id="261" r:id="rId15"/>
    <p:sldId id="262" r:id="rId16"/>
    <p:sldId id="273" r:id="rId17"/>
    <p:sldId id="263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Число участников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Клестовка</c:v>
                </c:pt>
                <c:pt idx="1">
                  <c:v>Северная часть города</c:v>
                </c:pt>
                <c:pt idx="2">
                  <c:v>Южная чать города</c:v>
                </c:pt>
                <c:pt idx="3">
                  <c:v>Соликамский район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349</c:v>
                </c:pt>
                <c:pt idx="1">
                  <c:v>1185</c:v>
                </c:pt>
                <c:pt idx="2">
                  <c:v>1164</c:v>
                </c:pt>
                <c:pt idx="3">
                  <c:v>47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Число участников</c:v>
                </c:pt>
              </c:strCache>
            </c:strRef>
          </c:tx>
          <c:spPr>
            <a:solidFill>
              <a:srgbClr val="00B050"/>
            </a:solidFill>
          </c:spPr>
          <c:dPt>
            <c:idx val="1"/>
            <c:bubble3D val="0"/>
            <c:spPr>
              <a:solidFill>
                <a:srgbClr val="FFFF00"/>
              </a:solidFill>
            </c:spPr>
          </c:dPt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0"/>
          </c:dLbls>
          <c:cat>
            <c:strRef>
              <c:f>Лист1!$A$2:$A$3</c:f>
              <c:strCache>
                <c:ptCount val="2"/>
                <c:pt idx="0">
                  <c:v>on-line </c:v>
                </c:pt>
                <c:pt idx="1">
                  <c:v>off-line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2007</c:v>
                </c:pt>
                <c:pt idx="1">
                  <c:v>739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Доля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on-line </c:v>
                </c:pt>
                <c:pt idx="1">
                  <c:v>off-line</c:v>
                </c:pt>
              </c:strCache>
            </c:strRef>
          </c:cat>
          <c:val>
            <c:numRef>
              <c:f>Лист1!$C$2:$C$3</c:f>
              <c:numCache>
                <c:formatCode>0.00%</c:formatCode>
                <c:ptCount val="2"/>
                <c:pt idx="0">
                  <c:v>0.73100000000000021</c:v>
                </c:pt>
                <c:pt idx="1">
                  <c:v>0.26900000000000002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Число участников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Лист1!$A$2:$A$3</c:f>
              <c:strCache>
                <c:ptCount val="2"/>
                <c:pt idx="0">
                  <c:v>Мужчины</c:v>
                </c:pt>
                <c:pt idx="1">
                  <c:v>Женщины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791</c:v>
                </c:pt>
                <c:pt idx="1">
                  <c:v>1948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b"/>
      <c:layout/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Число участников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  <a:ln w="57150">
                <a:solidFill>
                  <a:schemeClr val="tx1"/>
                </a:solidFill>
              </a:ln>
            </c:spPr>
          </c:dPt>
          <c:dLbls>
            <c:dLbl>
              <c:idx val="0"/>
              <c:spPr/>
              <c:txPr>
                <a:bodyPr/>
                <a:lstStyle/>
                <a:p>
                  <a:pPr>
                    <a:defRPr sz="24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от 14 до 18</c:v>
                </c:pt>
                <c:pt idx="1">
                  <c:v>19 - 29</c:v>
                </c:pt>
                <c:pt idx="2">
                  <c:v>30-49</c:v>
                </c:pt>
                <c:pt idx="3">
                  <c:v>50 лет и старше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655</c:v>
                </c:pt>
                <c:pt idx="1">
                  <c:v>421</c:v>
                </c:pt>
                <c:pt idx="2">
                  <c:v>1082</c:v>
                </c:pt>
                <c:pt idx="3">
                  <c:v>536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8980224"/>
        <c:axId val="58981760"/>
      </c:barChart>
      <c:catAx>
        <c:axId val="58980224"/>
        <c:scaling>
          <c:orientation val="minMax"/>
        </c:scaling>
        <c:delete val="0"/>
        <c:axPos val="b"/>
        <c:majorTickMark val="out"/>
        <c:minorTickMark val="none"/>
        <c:tickLblPos val="nextTo"/>
        <c:crossAx val="58981760"/>
        <c:crosses val="autoZero"/>
        <c:auto val="1"/>
        <c:lblAlgn val="ctr"/>
        <c:lblOffset val="100"/>
        <c:noMultiLvlLbl val="0"/>
      </c:catAx>
      <c:valAx>
        <c:axId val="589817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898022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7FA2-89D7-482D-B190-3F9118957C1C}" type="datetimeFigureOut">
              <a:rPr lang="ru-RU" smtClean="0"/>
              <a:pPr/>
              <a:t>22.08.2017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A93C9-9A3B-49C8-8151-DAB7566C8D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2329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7FA2-89D7-482D-B190-3F9118957C1C}" type="datetimeFigureOut">
              <a:rPr lang="ru-RU" smtClean="0"/>
              <a:pPr/>
              <a:t>22.08.2017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A93C9-9A3B-49C8-8151-DAB7566C8D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6322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7FA2-89D7-482D-B190-3F9118957C1C}" type="datetimeFigureOut">
              <a:rPr lang="ru-RU" smtClean="0"/>
              <a:pPr/>
              <a:t>22.08.2017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A93C9-9A3B-49C8-8151-DAB7566C8D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5886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7FA2-89D7-482D-B190-3F9118957C1C}" type="datetimeFigureOut">
              <a:rPr lang="ru-RU" smtClean="0"/>
              <a:pPr/>
              <a:t>22.08.2017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A93C9-9A3B-49C8-8151-DAB7566C8D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5093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7FA2-89D7-482D-B190-3F9118957C1C}" type="datetimeFigureOut">
              <a:rPr lang="ru-RU" smtClean="0"/>
              <a:pPr/>
              <a:t>22.08.2017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A93C9-9A3B-49C8-8151-DAB7566C8D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235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7FA2-89D7-482D-B190-3F9118957C1C}" type="datetimeFigureOut">
              <a:rPr lang="ru-RU" smtClean="0"/>
              <a:pPr/>
              <a:t>22.08.2017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A93C9-9A3B-49C8-8151-DAB7566C8D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812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7FA2-89D7-482D-B190-3F9118957C1C}" type="datetimeFigureOut">
              <a:rPr lang="ru-RU" smtClean="0"/>
              <a:pPr/>
              <a:t>22.08.2017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A93C9-9A3B-49C8-8151-DAB7566C8D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9607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7FA2-89D7-482D-B190-3F9118957C1C}" type="datetimeFigureOut">
              <a:rPr lang="ru-RU" smtClean="0"/>
              <a:pPr/>
              <a:t>22.08.2017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A93C9-9A3B-49C8-8151-DAB7566C8D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40969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7FA2-89D7-482D-B190-3F9118957C1C}" type="datetimeFigureOut">
              <a:rPr lang="ru-RU" smtClean="0"/>
              <a:pPr/>
              <a:t>22.08.2017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A93C9-9A3B-49C8-8151-DAB7566C8D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5560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7FA2-89D7-482D-B190-3F9118957C1C}" type="datetimeFigureOut">
              <a:rPr lang="ru-RU" smtClean="0"/>
              <a:pPr/>
              <a:t>22.08.2017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A93C9-9A3B-49C8-8151-DAB7566C8D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28939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67FA2-89D7-482D-B190-3F9118957C1C}" type="datetimeFigureOut">
              <a:rPr lang="ru-RU" smtClean="0"/>
              <a:pPr/>
              <a:t>22.08.2017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EA93C9-9A3B-49C8-8151-DAB7566C8D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9505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A67FA2-89D7-482D-B190-3F9118957C1C}" type="datetimeFigureOut">
              <a:rPr lang="ru-RU" smtClean="0"/>
              <a:pPr/>
              <a:t>22.08.2017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A93C9-9A3B-49C8-8151-DAB7566C8DF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1703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vk.com/solkadm" TargetMode="External"/><Relationship Id="rId2" Type="http://schemas.openxmlformats.org/officeDocument/2006/relationships/hyperlink" Target="https://vk.com/solikamskf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emf"/><Relationship Id="rId4" Type="http://schemas.openxmlformats.org/officeDocument/2006/relationships/hyperlink" Target="https://ok.ru/group/55342164279314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3356992"/>
            <a:ext cx="7772400" cy="1470025"/>
          </a:xfrm>
        </p:spPr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Итоги общественного опроса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90913" y="4941168"/>
            <a:ext cx="6400800" cy="1752600"/>
          </a:xfrm>
        </p:spPr>
        <p:txBody>
          <a:bodyPr/>
          <a:lstStyle/>
          <a:p>
            <a:r>
              <a:rPr lang="ru-RU" dirty="0" smtClean="0"/>
              <a:t>(30.03.2017-02.04.2017)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836712"/>
            <a:ext cx="8222250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3754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785794"/>
          </a:xfrm>
        </p:spPr>
        <p:txBody>
          <a:bodyPr/>
          <a:lstStyle/>
          <a:p>
            <a:r>
              <a:rPr lang="ru-RU" b="1" dirty="0">
                <a:solidFill>
                  <a:srgbClr val="00B050"/>
                </a:solidFill>
              </a:rPr>
              <a:t>Иерархия </a:t>
            </a:r>
            <a:r>
              <a:rPr lang="ru-RU" b="1" dirty="0" smtClean="0">
                <a:solidFill>
                  <a:srgbClr val="00B050"/>
                </a:solidFill>
              </a:rPr>
              <a:t>(продолжение)</a:t>
            </a:r>
            <a:endParaRPr lang="ru-RU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7158" y="1071546"/>
          <a:ext cx="8429684" cy="54266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1528"/>
                <a:gridCol w="2039447"/>
                <a:gridCol w="4758709"/>
              </a:tblGrid>
              <a:tr h="8586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Ценности «Третьего уровня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22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Ценности «Второго уровня»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Ценности «Первого уровня»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8649">
                <a:tc rowSpan="6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Открытость изменениям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Самостоятельность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Для него важно придумывать новое и подходить ко всему творчески. Ему нравится делать все по-своему, своим оригинальным способом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86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Для него важно самому принимать решения о том, что и как делать. Ему нравится быть свободным и не зависеть от других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86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Риск-Новизна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Ему нравятся неожиданности, он всегда старается найти для себя новые занятия. Он считает, что для него в жизни важно попробовать много разного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67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Он ищет приключений и ему нравится рисковать. Он хочет жить полной событиями жизнью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6670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Гедонизм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Для него важно хорошо проводить время. Ему нравится себя баловать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586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Он ищет любую возможность повеселиться. Для него важно заниматься тем, что доставляет ему удовольствие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214422"/>
          <a:ext cx="8186766" cy="335758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5908"/>
                <a:gridCol w="2143140"/>
                <a:gridCol w="4357718"/>
              </a:tblGrid>
              <a:tr h="61047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Ценности «Третьего уровня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22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Ценности «Второго уровня»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Ценности «Первого уровня»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15705">
                <a:tc rowSpan="4"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 smtClean="0"/>
                        <a:t>Самоутвержде-ние</a:t>
                      </a:r>
                      <a:r>
                        <a:rPr lang="ru-RU" sz="1800" dirty="0" smtClean="0"/>
                        <a:t>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Достижения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Для него важно показать свои способности. Он хочет, чтобы люди восхищались тем, что он делает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04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Для него важно быть очень успешным. Он надеется, что люди признают его достижения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04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Власть - богатство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Для него важно быть богатым. Он хочет, чтобы у него было много денег и дорогих вещей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61047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Для него важно, чтобы его уважали. Он хочет, чтобы люди делали так, как он скажет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ru-RU" b="1" dirty="0">
                <a:solidFill>
                  <a:srgbClr val="00B050"/>
                </a:solidFill>
              </a:rPr>
              <a:t>Иерархия </a:t>
            </a:r>
            <a:r>
              <a:rPr lang="ru-RU" b="1" dirty="0" smtClean="0">
                <a:solidFill>
                  <a:srgbClr val="00B050"/>
                </a:solidFill>
              </a:rPr>
              <a:t>(продолжение)</a:t>
            </a:r>
            <a:endParaRPr lang="ru-RU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28596" y="1214422"/>
          <a:ext cx="8186766" cy="50474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5908"/>
                <a:gridCol w="2143140"/>
                <a:gridCol w="4357718"/>
              </a:tblGrid>
              <a:tr h="37084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Ценности «Третьего уровня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22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Ценности «Второго уровня»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Ценности «Первого уровня»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rowSpan="5"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Забота о людях и природе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Благожелательность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Для него важно быть верным своим друзьям. Он хотел бы посвятить себя близким людям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Для него очень важно помогать окружающим людям. Ему хочется заботиться об их благополучии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Универсализм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Для него важно выслушивать мнение других, отличающихся от него людей. Даже когда он с ними не согласен, он все равно хочет понять их точку зрения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/>
                        <a:t>Для него важно, чтобы с каждым человеком в мире обращались одинаково. Он убежден, что у всех должны быть равные возможности в жизни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Он твердо верит, что люди должны беречь природу. Для него важно заботиться об окружающей среде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ru-RU" b="1" dirty="0">
                <a:solidFill>
                  <a:srgbClr val="00B050"/>
                </a:solidFill>
              </a:rPr>
              <a:t>Иерархия </a:t>
            </a:r>
            <a:r>
              <a:rPr lang="ru-RU" b="1" dirty="0" smtClean="0">
                <a:solidFill>
                  <a:srgbClr val="00B050"/>
                </a:solidFill>
              </a:rPr>
              <a:t>(продолжение)</a:t>
            </a:r>
            <a:endParaRPr lang="ru-RU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Базовые ценности </a:t>
            </a:r>
            <a:br>
              <a:rPr lang="ru-RU" b="1" dirty="0" smtClean="0">
                <a:solidFill>
                  <a:srgbClr val="00B050"/>
                </a:solidFill>
              </a:rPr>
            </a:br>
            <a:r>
              <a:rPr lang="ru-RU" b="1" dirty="0" smtClean="0">
                <a:solidFill>
                  <a:srgbClr val="00B050"/>
                </a:solidFill>
              </a:rPr>
              <a:t>4 и 5 уровней </a:t>
            </a:r>
            <a:endParaRPr lang="ru-RU" dirty="0">
              <a:solidFill>
                <a:srgbClr val="00B05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928802"/>
          <a:ext cx="8229600" cy="359765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43200"/>
                <a:gridCol w="2743200"/>
                <a:gridCol w="2743200"/>
              </a:tblGrid>
              <a:tr h="2837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Ценности «Пятого уровня»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Ценности «Четвертого уровня»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Ценности «Третьего уровня»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Социальная ориентация 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Сохранение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Забота о людях и природе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Индивидуалистическая ориентация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Самоутверждение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Открытость к изменениям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Рост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Открытость к изменениям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Забота о людях и природе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Самозащита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/>
                        <a:t>Самоутверждение</a:t>
                      </a:r>
                      <a:endParaRPr lang="ru-RU" sz="1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2159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Сохранение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79690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Выводы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142984"/>
            <a:ext cx="7859216" cy="5598384"/>
          </a:xfrm>
        </p:spPr>
        <p:txBody>
          <a:bodyPr>
            <a:normAutofit fontScale="70000" lnSpcReduction="20000"/>
          </a:bodyPr>
          <a:lstStyle/>
          <a:p>
            <a:pPr>
              <a:spcBef>
                <a:spcPts val="1800"/>
              </a:spcBef>
            </a:pPr>
            <a:r>
              <a:rPr lang="ru-RU" dirty="0" smtClean="0"/>
              <a:t>Безопасность - очень </a:t>
            </a:r>
            <a:r>
              <a:rPr lang="ru-RU" dirty="0"/>
              <a:t>высокое значение. </a:t>
            </a:r>
            <a:r>
              <a:rPr lang="ru-RU" dirty="0" smtClean="0"/>
              <a:t>Особая надежда на </a:t>
            </a:r>
            <a:r>
              <a:rPr lang="ru-RU" dirty="0"/>
              <a:t>государство, которое </a:t>
            </a:r>
            <a:r>
              <a:rPr lang="ru-RU" dirty="0" smtClean="0"/>
              <a:t>занимает </a:t>
            </a:r>
            <a:r>
              <a:rPr lang="ru-RU" dirty="0"/>
              <a:t>доминирующее значение</a:t>
            </a:r>
            <a:r>
              <a:rPr lang="ru-RU" dirty="0" smtClean="0"/>
              <a:t>.</a:t>
            </a:r>
          </a:p>
          <a:p>
            <a:pPr>
              <a:spcBef>
                <a:spcPts val="1800"/>
              </a:spcBef>
            </a:pPr>
            <a:r>
              <a:rPr lang="ru-RU" dirty="0" smtClean="0"/>
              <a:t>Не самый высокий уровень соблюдения общепринятых правил и законов по сравнению с другими муниципалитетами, но влияние на жителей оказывают уважение к родителям, старшим и самодисциплина. </a:t>
            </a:r>
          </a:p>
          <a:p>
            <a:pPr>
              <a:spcBef>
                <a:spcPts val="1800"/>
              </a:spcBef>
            </a:pPr>
            <a:r>
              <a:rPr lang="ru-RU" dirty="0" smtClean="0"/>
              <a:t>Традиции - мы являемся </a:t>
            </a:r>
            <a:r>
              <a:rPr lang="ru-RU" dirty="0"/>
              <a:t>типичными представителями провинциального </a:t>
            </a:r>
            <a:r>
              <a:rPr lang="ru-RU" dirty="0" smtClean="0"/>
              <a:t>города: во </a:t>
            </a:r>
            <a:r>
              <a:rPr lang="ru-RU" dirty="0"/>
              <a:t>многом отказались от традиционных ценностей российской сельской местности, но и индивидуалистические ценности мегаполисов полностью не приняли. </a:t>
            </a:r>
            <a:endParaRPr lang="ru-RU" dirty="0" smtClean="0"/>
          </a:p>
          <a:p>
            <a:pPr>
              <a:spcBef>
                <a:spcPts val="1800"/>
              </a:spcBef>
            </a:pPr>
            <a:r>
              <a:rPr lang="ru-RU" dirty="0" smtClean="0"/>
              <a:t>Жители г. Соликамска являются людьми самыми самостоятельными в принятии решений (однако уступают респондентам ЗАТО Звёздный в творческом походе при решении возникающих вопросов). </a:t>
            </a:r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987455" y="3363720"/>
            <a:ext cx="4755779" cy="565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5225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357166"/>
            <a:ext cx="7869560" cy="6143668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ru-RU" sz="2200" dirty="0" err="1" smtClean="0"/>
              <a:t>Соликамцы</a:t>
            </a:r>
            <a:r>
              <a:rPr lang="ru-RU" sz="2200" dirty="0" smtClean="0"/>
              <a:t> не любят рисковать и не стремятся в полной мере наполнить свою жизнь экзотикой и приключениями.</a:t>
            </a:r>
          </a:p>
          <a:p>
            <a:pPr>
              <a:spcBef>
                <a:spcPts val="1800"/>
              </a:spcBef>
            </a:pPr>
            <a:r>
              <a:rPr lang="ru-RU" sz="2200" dirty="0" smtClean="0"/>
              <a:t>Достаточно </a:t>
            </a:r>
            <a:r>
              <a:rPr lang="ru-RU" sz="2200" dirty="0"/>
              <a:t>высоко </a:t>
            </a:r>
            <a:r>
              <a:rPr lang="ru-RU" sz="2200" dirty="0" smtClean="0"/>
              <a:t>ценится </a:t>
            </a:r>
            <a:r>
              <a:rPr lang="ru-RU" sz="2200" dirty="0"/>
              <a:t>равенство между людьми, но при этом </a:t>
            </a:r>
            <a:r>
              <a:rPr lang="ru-RU" sz="2200" dirty="0" smtClean="0"/>
              <a:t>имеются сложности в поиске компромисса при решении спорных вопросов. </a:t>
            </a:r>
          </a:p>
          <a:p>
            <a:pPr>
              <a:spcBef>
                <a:spcPts val="1800"/>
              </a:spcBef>
            </a:pPr>
            <a:r>
              <a:rPr lang="ru-RU" sz="2200" dirty="0" smtClean="0"/>
              <a:t>Для </a:t>
            </a:r>
            <a:r>
              <a:rPr lang="ru-RU" sz="2200" dirty="0"/>
              <a:t>жителей г. Соликамска абсолютной ценностью является защита природы</a:t>
            </a:r>
            <a:r>
              <a:rPr lang="ru-RU" sz="2200" dirty="0" smtClean="0"/>
              <a:t>.</a:t>
            </a:r>
          </a:p>
          <a:p>
            <a:pPr>
              <a:spcBef>
                <a:spcPts val="1800"/>
              </a:spcBef>
            </a:pPr>
            <a:r>
              <a:rPr lang="ru-RU" sz="2200" dirty="0" smtClean="0"/>
              <a:t>Желание </a:t>
            </a:r>
            <a:r>
              <a:rPr lang="ru-RU" sz="2200" dirty="0"/>
              <a:t>сохранять, поддерживать благополучие близких людей является базовой ценностью для респондентов г. </a:t>
            </a:r>
            <a:r>
              <a:rPr lang="ru-RU" sz="2200" dirty="0" smtClean="0"/>
              <a:t>Соликамска.</a:t>
            </a:r>
          </a:p>
          <a:p>
            <a:pPr>
              <a:spcBef>
                <a:spcPts val="1800"/>
              </a:spcBef>
            </a:pPr>
            <a:r>
              <a:rPr lang="ru-RU" sz="2200" dirty="0"/>
              <a:t>Ж</a:t>
            </a:r>
            <a:r>
              <a:rPr lang="ru-RU" sz="2200" dirty="0" smtClean="0"/>
              <a:t>ители </a:t>
            </a:r>
            <a:r>
              <a:rPr lang="ru-RU" sz="2200" dirty="0"/>
              <a:t>г. Соликамска более мягко относятся к ценностям богатства и власти, чем население </a:t>
            </a:r>
            <a:r>
              <a:rPr lang="ru-RU" sz="2200" dirty="0" err="1"/>
              <a:t>Суксунского</a:t>
            </a:r>
            <a:r>
              <a:rPr lang="ru-RU" sz="2200" dirty="0"/>
              <a:t> района. Однако значительно отличаются от респондентов ЗАТО Звёздный, для которых важен высокий социальный статус, подтвержденный хорошим материальным доходом. </a:t>
            </a:r>
          </a:p>
          <a:p>
            <a:endParaRPr lang="ru-RU" sz="2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987455" y="3363720"/>
            <a:ext cx="4755779" cy="565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0164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55575" y="428604"/>
            <a:ext cx="7974057" cy="5857916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</a:pPr>
            <a:r>
              <a:rPr lang="ru-RU" sz="2200" dirty="0" smtClean="0"/>
              <a:t>Соликамск ─ это старинный город с советским характером.</a:t>
            </a:r>
          </a:p>
          <a:p>
            <a:pPr>
              <a:spcBef>
                <a:spcPts val="1800"/>
              </a:spcBef>
            </a:pPr>
            <a:r>
              <a:rPr lang="ru-RU" sz="2200" dirty="0" smtClean="0"/>
              <a:t>Явное предпочтение ценностей коллективизма; переходное состояние общественного сознания; часть жителей несомненно руководствуется индивидуалистическими ориентациями мегаполисов.</a:t>
            </a:r>
          </a:p>
          <a:p>
            <a:pPr>
              <a:spcBef>
                <a:spcPts val="1800"/>
              </a:spcBef>
            </a:pPr>
            <a:r>
              <a:rPr lang="ru-RU" sz="2200" dirty="0" smtClean="0"/>
              <a:t>Жители Соликамска более других сравниваемых муниципальных образований ориентированы на рост социально-экономического развития городского округа. При этом наибольший потенциал находится в ценностях третьего уровня «Забота о людях и природе»</a:t>
            </a:r>
          </a:p>
          <a:p>
            <a:pPr>
              <a:spcBef>
                <a:spcPts val="1800"/>
              </a:spcBef>
            </a:pPr>
            <a:r>
              <a:rPr lang="ru-RU" sz="2200" dirty="0" err="1" smtClean="0"/>
              <a:t>Соликамцы</a:t>
            </a:r>
            <a:r>
              <a:rPr lang="ru-RU" sz="2200" dirty="0" smtClean="0"/>
              <a:t> в основном </a:t>
            </a:r>
            <a:r>
              <a:rPr lang="ru-RU" sz="2200" dirty="0" err="1" smtClean="0"/>
              <a:t>самодостаточны</a:t>
            </a:r>
            <a:r>
              <a:rPr lang="ru-RU" sz="2200" dirty="0" smtClean="0"/>
              <a:t>, т.е. трудятся на стабильно работающих предприятиях и не очень стремятся к изменению своего социального статуса, низкий уровень тревожности.</a:t>
            </a:r>
            <a:endParaRPr lang="ru-RU" sz="22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-1987455" y="3363720"/>
            <a:ext cx="4755779" cy="5658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0"/>
            <a:ext cx="6605906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Предложения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5357850"/>
          </a:xfrm>
        </p:spPr>
        <p:txBody>
          <a:bodyPr>
            <a:noAutofit/>
          </a:bodyPr>
          <a:lstStyle/>
          <a:p>
            <a:pPr lvl="0"/>
            <a:r>
              <a:rPr lang="ru-RU" sz="2100" dirty="0" smtClean="0"/>
              <a:t>Главная цель стратегии – создание солидарного общества. </a:t>
            </a:r>
          </a:p>
          <a:p>
            <a:pPr lvl="0"/>
            <a:r>
              <a:rPr lang="ru-RU" sz="2100" dirty="0" smtClean="0"/>
              <a:t>В основу предлагается положить ценности просвещенно-патриотического прагматизма: открытость к изменениям,  заботы о людях и природе, сохранение, особое внимание на соблюдение законов. </a:t>
            </a:r>
          </a:p>
          <a:p>
            <a:pPr lvl="0"/>
            <a:r>
              <a:rPr lang="ru-RU" sz="2100" dirty="0" smtClean="0"/>
              <a:t>Создание условий для формирования солидарного общества предполагает работу по переводу бюджетной сферы (образование, культура, спорт) из расходных бюджетных обязательств в нематериальные активы. </a:t>
            </a:r>
          </a:p>
          <a:p>
            <a:pPr lvl="0"/>
            <a:r>
              <a:rPr lang="ru-RU" sz="2100" dirty="0" smtClean="0"/>
              <a:t>Предлагается обратить особое внимание на создание максимально благоприятных условий для развития малого бизнеса. </a:t>
            </a:r>
          </a:p>
          <a:p>
            <a:pPr lvl="0"/>
            <a:r>
              <a:rPr lang="ru-RU" sz="2100" dirty="0" smtClean="0"/>
              <a:t>Предлагается провести </a:t>
            </a:r>
            <a:r>
              <a:rPr lang="ru-RU" sz="2100" dirty="0" err="1" smtClean="0"/>
              <a:t>ребрендинг</a:t>
            </a:r>
            <a:r>
              <a:rPr lang="ru-RU" sz="2100" dirty="0" smtClean="0"/>
              <a:t> г. Соликамска. От «Соляной столицы России» перейти к бренду «Колыбели уральской промышленности». </a:t>
            </a:r>
            <a:endParaRPr lang="ru-RU" sz="2100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12477">
            <a:off x="60471" y="328614"/>
            <a:ext cx="1920850" cy="6560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093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B050"/>
                </a:solidFill>
              </a:rPr>
              <a:t>Цель проведения опроса</a:t>
            </a:r>
            <a:endParaRPr lang="ru-RU" sz="3600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72098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─ Общественный опрос «Я – житель Соликамска» </a:t>
            </a:r>
            <a:r>
              <a:rPr lang="ru-RU" dirty="0" smtClean="0"/>
              <a:t>проходил в Соликамске с </a:t>
            </a:r>
            <a:r>
              <a:rPr lang="ru-RU" dirty="0"/>
              <a:t>30 марта по 2 </a:t>
            </a:r>
            <a:r>
              <a:rPr lang="ru-RU" dirty="0" smtClean="0"/>
              <a:t>апреля; </a:t>
            </a:r>
          </a:p>
          <a:p>
            <a:r>
              <a:rPr lang="ru-RU" dirty="0" smtClean="0"/>
              <a:t>─ Принять в нем участие могли все жители города в возрасте от 14 лет;</a:t>
            </a:r>
            <a:endParaRPr lang="ru-RU" dirty="0"/>
          </a:p>
          <a:p>
            <a:r>
              <a:rPr lang="ru-RU" dirty="0"/>
              <a:t>─ </a:t>
            </a:r>
            <a:r>
              <a:rPr lang="ru-RU" dirty="0" smtClean="0"/>
              <a:t>Исследование стало самым масштабным в истории города;</a:t>
            </a:r>
            <a:endParaRPr lang="ru-RU" dirty="0"/>
          </a:p>
          <a:p>
            <a:r>
              <a:rPr lang="ru-RU" dirty="0"/>
              <a:t>─ </a:t>
            </a:r>
            <a:r>
              <a:rPr lang="ru-RU" dirty="0" smtClean="0"/>
              <a:t>Его цель – определение базовых ценностей </a:t>
            </a:r>
            <a:r>
              <a:rPr lang="ru-RU" dirty="0" err="1" smtClean="0"/>
              <a:t>соликамцев</a:t>
            </a:r>
            <a:r>
              <a:rPr lang="ru-RU" dirty="0" smtClean="0"/>
              <a:t>, эта информация ляжет в основу обновленной Стратегии социально-экономического развития города Соликамска. </a:t>
            </a:r>
            <a:endParaRPr lang="ru-RU" dirty="0"/>
          </a:p>
          <a:p>
            <a:endParaRPr lang="ru-RU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44782">
            <a:off x="141154" y="303460"/>
            <a:ext cx="1553891" cy="991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0245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21429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B050"/>
                </a:solidFill>
              </a:rPr>
              <a:t>Информирование населения </a:t>
            </a:r>
            <a:br>
              <a:rPr lang="ru-RU" sz="3200" b="1" dirty="0" smtClean="0">
                <a:solidFill>
                  <a:srgbClr val="00B050"/>
                </a:solidFill>
              </a:rPr>
            </a:br>
            <a:r>
              <a:rPr lang="ru-RU" sz="3200" b="1" dirty="0" smtClean="0">
                <a:solidFill>
                  <a:srgbClr val="00B050"/>
                </a:solidFill>
              </a:rPr>
              <a:t>об опросе</a:t>
            </a:r>
            <a:endParaRPr lang="ru-RU" sz="3200" b="1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5072098"/>
          </a:xfrm>
        </p:spPr>
        <p:txBody>
          <a:bodyPr>
            <a:normAutofit fontScale="62500" lnSpcReduction="20000"/>
          </a:bodyPr>
          <a:lstStyle/>
          <a:p>
            <a:r>
              <a:rPr lang="ru-RU" dirty="0"/>
              <a:t>─ регулярные сюжеты на местных телеканал «Соликамск ТВ», и радиостанция «СОЛЬ FM», «Соликамск FM», (реклама </a:t>
            </a:r>
            <a:r>
              <a:rPr lang="ru-RU" dirty="0" err="1"/>
              <a:t>Вконтакте</a:t>
            </a:r>
            <a:r>
              <a:rPr lang="ru-RU" dirty="0"/>
              <a:t> </a:t>
            </a:r>
            <a:r>
              <a:rPr lang="ru-RU" u="sng" dirty="0">
                <a:hlinkClick r:id="rId2"/>
              </a:rPr>
              <a:t>https://vk.com/solikamskfm</a:t>
            </a:r>
            <a:r>
              <a:rPr lang="ru-RU" dirty="0"/>
              <a:t>); </a:t>
            </a:r>
          </a:p>
          <a:p>
            <a:r>
              <a:rPr lang="ru-RU" dirty="0"/>
              <a:t>─ публикации в </a:t>
            </a:r>
            <a:r>
              <a:rPr lang="ru-RU" dirty="0" smtClean="0"/>
              <a:t>газетах </a:t>
            </a:r>
            <a:r>
              <a:rPr lang="ru-RU" dirty="0"/>
              <a:t>«Наш Соликамск», «</a:t>
            </a:r>
            <a:r>
              <a:rPr lang="ru-RU" dirty="0" err="1"/>
              <a:t>Соликамский</a:t>
            </a:r>
            <a:r>
              <a:rPr lang="ru-RU" dirty="0"/>
              <a:t> рабочий»;</a:t>
            </a:r>
          </a:p>
          <a:p>
            <a:r>
              <a:rPr lang="ru-RU" dirty="0"/>
              <a:t>─ новости в корпоративной газете «Бумажник»;</a:t>
            </a:r>
          </a:p>
          <a:p>
            <a:r>
              <a:rPr lang="ru-RU" dirty="0"/>
              <a:t>─ новости на корпоративном портал ПАО «</a:t>
            </a:r>
            <a:r>
              <a:rPr lang="ru-RU" dirty="0" err="1"/>
              <a:t>Уралкалий</a:t>
            </a:r>
            <a:r>
              <a:rPr lang="ru-RU" dirty="0"/>
              <a:t>»; </a:t>
            </a:r>
          </a:p>
          <a:p>
            <a:r>
              <a:rPr lang="ru-RU" dirty="0"/>
              <a:t>─ информация на сайте ОМСУ (</a:t>
            </a:r>
            <a:r>
              <a:rPr lang="ru-RU" dirty="0" err="1"/>
              <a:t>adm.solkam.ru</a:t>
            </a:r>
            <a:r>
              <a:rPr lang="ru-RU" dirty="0"/>
              <a:t>), официальных группах в социальных сетях (</a:t>
            </a:r>
            <a:r>
              <a:rPr lang="ru-RU" dirty="0" err="1"/>
              <a:t>Вконтакте</a:t>
            </a:r>
            <a:r>
              <a:rPr lang="ru-RU" dirty="0"/>
              <a:t>: </a:t>
            </a:r>
            <a:r>
              <a:rPr lang="ru-RU" u="sng" dirty="0">
                <a:hlinkClick r:id="rId3"/>
              </a:rPr>
              <a:t>https://vk.com/solkadm</a:t>
            </a:r>
            <a:r>
              <a:rPr lang="ru-RU" dirty="0"/>
              <a:t>, Одноклассниках: </a:t>
            </a:r>
            <a:r>
              <a:rPr lang="ru-RU" u="sng" dirty="0">
                <a:hlinkClick r:id="rId4"/>
              </a:rPr>
              <a:t>https://ok.ru/group/55342164279314</a:t>
            </a:r>
            <a:r>
              <a:rPr lang="ru-RU" dirty="0"/>
              <a:t>);</a:t>
            </a:r>
          </a:p>
          <a:p>
            <a:r>
              <a:rPr lang="ru-RU" dirty="0"/>
              <a:t>─ листовки «Опрос «Я – житель Соликамска», </a:t>
            </a:r>
            <a:r>
              <a:rPr lang="ru-RU" dirty="0" smtClean="0"/>
              <a:t>в </a:t>
            </a:r>
            <a:r>
              <a:rPr lang="ru-RU" dirty="0"/>
              <a:t>городских библиотеках, организациях образования;</a:t>
            </a:r>
          </a:p>
          <a:p>
            <a:r>
              <a:rPr lang="ru-RU" dirty="0"/>
              <a:t>─ афиши «Я – житель Соликамска» </a:t>
            </a:r>
            <a:r>
              <a:rPr lang="ru-RU" dirty="0" smtClean="0"/>
              <a:t>(ПАО </a:t>
            </a:r>
            <a:r>
              <a:rPr lang="ru-RU" dirty="0"/>
              <a:t>«</a:t>
            </a:r>
            <a:r>
              <a:rPr lang="ru-RU" dirty="0" err="1"/>
              <a:t>Уралкалий</a:t>
            </a:r>
            <a:r>
              <a:rPr lang="ru-RU" dirty="0"/>
              <a:t>», АО «</a:t>
            </a:r>
            <a:r>
              <a:rPr lang="ru-RU" dirty="0" err="1"/>
              <a:t>Соликамскбумпром</a:t>
            </a:r>
            <a:r>
              <a:rPr lang="ru-RU" dirty="0"/>
              <a:t>», ОАО «</a:t>
            </a:r>
            <a:r>
              <a:rPr lang="ru-RU" dirty="0" err="1"/>
              <a:t>Соликамский</a:t>
            </a:r>
            <a:r>
              <a:rPr lang="ru-RU" dirty="0"/>
              <a:t> магниевый завод», АО «</a:t>
            </a:r>
            <a:r>
              <a:rPr lang="ru-RU" dirty="0" err="1"/>
              <a:t>Соликамский</a:t>
            </a:r>
            <a:r>
              <a:rPr lang="ru-RU" dirty="0"/>
              <a:t> завод «УРАЛ»», на предприятиях торговли и услуг, в организациях образования, здравоохранения, городских библиотеках, учреждениях и подразделениях администрации </a:t>
            </a:r>
            <a:r>
              <a:rPr lang="ru-RU" dirty="0" smtClean="0"/>
              <a:t>города).</a:t>
            </a:r>
            <a:endParaRPr lang="ru-RU" dirty="0"/>
          </a:p>
          <a:p>
            <a:endParaRPr lang="ru-RU" dirty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944782">
            <a:off x="141154" y="303460"/>
            <a:ext cx="1553891" cy="991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23728" y="188640"/>
            <a:ext cx="6573416" cy="107099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Участие по микрорайонам</a:t>
            </a:r>
            <a:endParaRPr lang="ru-RU" b="1" dirty="0">
              <a:solidFill>
                <a:srgbClr val="00B050"/>
              </a:solidFill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7848227"/>
              </p:ext>
            </p:extLst>
          </p:nvPr>
        </p:nvGraphicFramePr>
        <p:xfrm>
          <a:off x="1097611" y="1412776"/>
          <a:ext cx="7488833" cy="22017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06807"/>
                <a:gridCol w="2099193"/>
                <a:gridCol w="2282833"/>
              </a:tblGrid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Название </a:t>
                      </a:r>
                      <a:r>
                        <a:rPr lang="ru-RU" sz="1200" dirty="0" err="1">
                          <a:effectLst/>
                        </a:rPr>
                        <a:t>микрорайнов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Число участников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Доля в численности населения г. Соликамска</a:t>
                      </a:r>
                      <a:endParaRPr lang="ru-RU" sz="11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609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</a:rPr>
                        <a:t>Клестовка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349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0,4%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564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Северная часть города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1185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1,3%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09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Южная </a:t>
                      </a:r>
                      <a:r>
                        <a:rPr lang="ru-RU" sz="1600" dirty="0" err="1">
                          <a:solidFill>
                            <a:schemeClr val="tx1"/>
                          </a:solidFill>
                          <a:effectLst/>
                        </a:rPr>
                        <a:t>чать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 города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1164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1,2%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09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Соликамский район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47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09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Не указан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6097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Итого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>
                          <a:effectLst/>
                        </a:rPr>
                        <a:t>2746</a:t>
                      </a:r>
                      <a:endParaRPr lang="ru-RU" sz="14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2,9%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708191210"/>
              </p:ext>
            </p:extLst>
          </p:nvPr>
        </p:nvGraphicFramePr>
        <p:xfrm>
          <a:off x="539552" y="3629208"/>
          <a:ext cx="6240016" cy="2983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03392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20540" y="188640"/>
            <a:ext cx="6676603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Форма участия</a:t>
            </a:r>
            <a:endParaRPr lang="ru-RU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4016524"/>
              </p:ext>
            </p:extLst>
          </p:nvPr>
        </p:nvGraphicFramePr>
        <p:xfrm>
          <a:off x="1403648" y="5085184"/>
          <a:ext cx="6624736" cy="12268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66558"/>
                <a:gridCol w="1743815"/>
                <a:gridCol w="2714363"/>
              </a:tblGrid>
              <a:tr h="25202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Форма участия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Число участников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bg1"/>
                          </a:solidFill>
                          <a:effectLst/>
                        </a:rPr>
                        <a:t>Доля</a:t>
                      </a:r>
                      <a:endParaRPr lang="ru-RU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solidFill>
                            <a:schemeClr val="tx1"/>
                          </a:solidFill>
                          <a:effectLst/>
                        </a:rPr>
                        <a:t>on-line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2 007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solidFill>
                            <a:schemeClr val="tx1"/>
                          </a:solidFill>
                          <a:effectLst/>
                        </a:rPr>
                        <a:t>73,1%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off-line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739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26,9%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2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solidFill>
                            <a:schemeClr val="tx1"/>
                          </a:solidFill>
                          <a:effectLst/>
                        </a:rPr>
                        <a:t>Итого</a:t>
                      </a:r>
                      <a:endParaRPr lang="ru-RU" sz="160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effectLst/>
                        </a:rPr>
                        <a:t>2 746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100,0%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025255872"/>
              </p:ext>
            </p:extLst>
          </p:nvPr>
        </p:nvGraphicFramePr>
        <p:xfrm>
          <a:off x="1187624" y="1052736"/>
          <a:ext cx="6912768" cy="35441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33597">
            <a:off x="347492" y="452141"/>
            <a:ext cx="1540848" cy="1000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8883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923111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50"/>
                </a:solidFill>
              </a:rPr>
              <a:t>Гендерная структура участников опроса</a:t>
            </a:r>
            <a:endParaRPr lang="ru-RU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8899996"/>
              </p:ext>
            </p:extLst>
          </p:nvPr>
        </p:nvGraphicFramePr>
        <p:xfrm>
          <a:off x="1259632" y="1628800"/>
          <a:ext cx="6598515" cy="15072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10944"/>
                <a:gridCol w="2343548"/>
                <a:gridCol w="1744023"/>
              </a:tblGrid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Пол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Число участников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Доля</a:t>
                      </a:r>
                      <a:endParaRPr lang="ru-RU" sz="12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Мужчины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791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28,8%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Женщины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1948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70,9%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Не указано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7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0,3%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effectLst/>
                        </a:rPr>
                        <a:t>Итого</a:t>
                      </a:r>
                      <a:endParaRPr lang="ru-RU" sz="16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2746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100,0%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2369709545"/>
              </p:ext>
            </p:extLst>
          </p:nvPr>
        </p:nvGraphicFramePr>
        <p:xfrm>
          <a:off x="1331640" y="3284984"/>
          <a:ext cx="6480720" cy="33123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42264">
            <a:off x="7472379" y="369221"/>
            <a:ext cx="1491827" cy="962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44604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Возрастные группы</a:t>
            </a:r>
            <a:endParaRPr lang="ru-RU" b="1" dirty="0">
              <a:solidFill>
                <a:srgbClr val="00B05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79137058"/>
              </p:ext>
            </p:extLst>
          </p:nvPr>
        </p:nvGraphicFramePr>
        <p:xfrm>
          <a:off x="1691680" y="1196752"/>
          <a:ext cx="5676899" cy="19629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56577"/>
                <a:gridCol w="2319887"/>
                <a:gridCol w="1500435"/>
              </a:tblGrid>
              <a:tr h="1905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Возраст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Число участников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Доля</a:t>
                      </a:r>
                      <a:endParaRPr lang="ru-RU" sz="14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от 14 до 18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655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23,9%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19 - 29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421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15,3%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30-49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1082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39,4%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50 лет и старше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536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19,5%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не указан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52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1,9%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chemeClr val="tx1"/>
                          </a:solidFill>
                          <a:effectLst/>
                        </a:rPr>
                        <a:t>Итого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>
                          <a:effectLst/>
                        </a:rPr>
                        <a:t>2746</a:t>
                      </a:r>
                      <a:endParaRPr lang="ru-RU" sz="160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100,0%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754794267"/>
              </p:ext>
            </p:extLst>
          </p:nvPr>
        </p:nvGraphicFramePr>
        <p:xfrm>
          <a:off x="539552" y="3284984"/>
          <a:ext cx="8280920" cy="30558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541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1143000"/>
          </a:xfrm>
        </p:spPr>
        <p:txBody>
          <a:bodyPr/>
          <a:lstStyle/>
          <a:p>
            <a:r>
              <a:rPr lang="ru-RU" b="1" dirty="0" smtClean="0">
                <a:solidFill>
                  <a:srgbClr val="00B050"/>
                </a:solidFill>
              </a:rPr>
              <a:t>Методология обработки данных</a:t>
            </a:r>
            <a:endParaRPr lang="ru-RU" b="1" dirty="0">
              <a:solidFill>
                <a:srgbClr val="00B05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596" y="6027003"/>
            <a:ext cx="814393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/>
              <a:t>методика модификации Портретного ценностного вопросника профессора </a:t>
            </a:r>
            <a:r>
              <a:rPr lang="ru-RU" sz="2400" dirty="0" smtClean="0"/>
              <a:t>Ш</a:t>
            </a:r>
            <a:r>
              <a:rPr lang="ru-RU" sz="2400" dirty="0"/>
              <a:t>. Шварца</a:t>
            </a:r>
          </a:p>
        </p:txBody>
      </p:sp>
      <p:pic>
        <p:nvPicPr>
          <p:cNvPr id="1026" name="Picture 2" descr="круг ценностей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857356" y="928670"/>
            <a:ext cx="5214974" cy="52149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785794"/>
          </a:xfrm>
        </p:spPr>
        <p:txBody>
          <a:bodyPr/>
          <a:lstStyle/>
          <a:p>
            <a:r>
              <a:rPr lang="ru-RU" b="1" dirty="0">
                <a:solidFill>
                  <a:srgbClr val="00B050"/>
                </a:solidFill>
              </a:rPr>
              <a:t>Иерархия ценностных уровней </a:t>
            </a:r>
            <a:endParaRPr lang="ru-RU" dirty="0">
              <a:solidFill>
                <a:srgbClr val="00B050"/>
              </a:solidFill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34" y="881634"/>
          <a:ext cx="8429684" cy="56083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31528"/>
                <a:gridCol w="2039447"/>
                <a:gridCol w="4758709"/>
              </a:tblGrid>
              <a:tr h="35515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Ценности «Третьего уровня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22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Ценности «Второго уровня»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Ценности «Первого уровня»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5154">
                <a:tc rowSpan="6">
                  <a:txBody>
                    <a:bodyPr/>
                    <a:lstStyle/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Сохранение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 indent="222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Безопасность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Для него важно жить в безопасном окружении. Он избегает всего, что может угрожать его безопасности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27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Для него важно, чтобы государство обеспечивало его безопасность во всех отношениях. Он хочет, чтобы государство было сильным и могло защитить своих граждан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4027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err="1"/>
                        <a:t>Конформность</a:t>
                      </a:r>
                      <a:r>
                        <a:rPr lang="ru-RU" sz="1800" dirty="0"/>
                        <a:t>  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Он убежден, что люди должны делать то, что им говорят. Он считает, что люди должны всегда следовать правилам, даже если никто за этим не следит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3273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Для него важно всегда вести себя правильно.</a:t>
                      </a:r>
                      <a:br>
                        <a:rPr lang="ru-RU" sz="1600" dirty="0"/>
                      </a:br>
                      <a:r>
                        <a:rPr lang="ru-RU" sz="1600" dirty="0"/>
                        <a:t>Он старается не совершать поступков, которые другие люди могли бы осудить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51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/>
                        <a:t>Традиция</a:t>
                      </a:r>
                      <a:endParaRPr lang="ru-RU" sz="18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Для него важно быть простым и скромным. Он старается не привлекать к себе внимание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551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/>
                        <a:t>Он ценит традиции. Он старается следовать религиозным и семейным обычаям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1241</Words>
  <Application>Microsoft Office PowerPoint</Application>
  <PresentationFormat>Экран (4:3)</PresentationFormat>
  <Paragraphs>179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Итоги общественного опроса</vt:lpstr>
      <vt:lpstr>Цель проведения опроса</vt:lpstr>
      <vt:lpstr>Информирование населения  об опросе</vt:lpstr>
      <vt:lpstr>Участие по микрорайонам</vt:lpstr>
      <vt:lpstr>Форма участия</vt:lpstr>
      <vt:lpstr>Гендерная структура участников опроса</vt:lpstr>
      <vt:lpstr>Возрастные группы</vt:lpstr>
      <vt:lpstr>Методология обработки данных</vt:lpstr>
      <vt:lpstr>Иерархия ценностных уровней </vt:lpstr>
      <vt:lpstr>Иерархия (продолжение)</vt:lpstr>
      <vt:lpstr>Иерархия (продолжение)</vt:lpstr>
      <vt:lpstr>Иерархия (продолжение)</vt:lpstr>
      <vt:lpstr>Базовые ценности  4 и 5 уровней </vt:lpstr>
      <vt:lpstr>Выводы</vt:lpstr>
      <vt:lpstr>Презентация PowerPoint</vt:lpstr>
      <vt:lpstr>Презентация PowerPoint</vt:lpstr>
      <vt:lpstr>Предложения</vt:lpstr>
    </vt:vector>
  </TitlesOfParts>
  <Company>AdmSolkam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Итоги…</dc:title>
  <dc:creator>Горх</dc:creator>
  <cp:lastModifiedBy>Антипина Ольга Павловна</cp:lastModifiedBy>
  <cp:revision>22</cp:revision>
  <dcterms:created xsi:type="dcterms:W3CDTF">2017-04-19T15:10:31Z</dcterms:created>
  <dcterms:modified xsi:type="dcterms:W3CDTF">2017-08-22T08:32:03Z</dcterms:modified>
</cp:coreProperties>
</file>